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5"/>
  </p:notesMasterIdLst>
  <p:handoutMasterIdLst>
    <p:handoutMasterId r:id="rId16"/>
  </p:handoutMasterIdLst>
  <p:sldIdLst>
    <p:sldId id="432" r:id="rId3"/>
    <p:sldId id="434" r:id="rId4"/>
    <p:sldId id="435" r:id="rId5"/>
    <p:sldId id="410" r:id="rId6"/>
    <p:sldId id="438" r:id="rId7"/>
    <p:sldId id="411" r:id="rId8"/>
    <p:sldId id="412" r:id="rId9"/>
    <p:sldId id="413" r:id="rId10"/>
    <p:sldId id="414" r:id="rId11"/>
    <p:sldId id="415" r:id="rId12"/>
    <p:sldId id="416" r:id="rId13"/>
    <p:sldId id="35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669055-3E15-4BAA-9770-3095F5E2B87A}">
          <p14:sldIdLst>
            <p14:sldId id="432"/>
            <p14:sldId id="434"/>
            <p14:sldId id="435"/>
            <p14:sldId id="410"/>
            <p14:sldId id="438"/>
            <p14:sldId id="411"/>
            <p14:sldId id="412"/>
            <p14:sldId id="413"/>
            <p14:sldId id="414"/>
            <p14:sldId id="415"/>
            <p14:sldId id="416"/>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95" autoAdjust="0"/>
    <p:restoredTop sz="80790" autoAdjust="0"/>
  </p:normalViewPr>
  <p:slideViewPr>
    <p:cSldViewPr>
      <p:cViewPr>
        <p:scale>
          <a:sx n="50" d="100"/>
          <a:sy n="50" d="100"/>
        </p:scale>
        <p:origin x="1012" y="280"/>
      </p:cViewPr>
      <p:guideLst>
        <p:guide orient="horz" pos="2160"/>
        <p:guide pos="2880"/>
      </p:guideLst>
    </p:cSldViewPr>
  </p:slideViewPr>
  <p:outlineViewPr>
    <p:cViewPr>
      <p:scale>
        <a:sx n="33" d="100"/>
        <a:sy n="33" d="100"/>
      </p:scale>
      <p:origin x="0" y="642"/>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59" d="100"/>
          <a:sy n="59" d="100"/>
        </p:scale>
        <p:origin x="-255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2561" y="0"/>
            <a:ext cx="3037840" cy="464820"/>
          </a:xfrm>
          <a:prstGeom prst="rect">
            <a:avLst/>
          </a:prstGeom>
        </p:spPr>
        <p:txBody>
          <a:bodyPr vert="horz" lIns="93175" tIns="46587" rIns="93175" bIns="46587" rtlCol="1"/>
          <a:lstStyle>
            <a:lvl1pPr algn="r">
              <a:defRPr sz="1200"/>
            </a:lvl1pPr>
          </a:lstStyle>
          <a:p>
            <a:endParaRPr lang="he-IL" dirty="0"/>
          </a:p>
        </p:txBody>
      </p:sp>
      <p:sp>
        <p:nvSpPr>
          <p:cNvPr id="3" name="Date Placeholder 2"/>
          <p:cNvSpPr>
            <a:spLocks noGrp="1"/>
          </p:cNvSpPr>
          <p:nvPr>
            <p:ph type="dt" sz="quarter" idx="1"/>
          </p:nvPr>
        </p:nvSpPr>
        <p:spPr>
          <a:xfrm>
            <a:off x="1623" y="0"/>
            <a:ext cx="3037840" cy="464820"/>
          </a:xfrm>
          <a:prstGeom prst="rect">
            <a:avLst/>
          </a:prstGeom>
        </p:spPr>
        <p:txBody>
          <a:bodyPr vert="horz" lIns="93175" tIns="46587" rIns="93175" bIns="46587" rtlCol="1"/>
          <a:lstStyle>
            <a:lvl1pPr algn="l">
              <a:defRPr sz="1200"/>
            </a:lvl1pPr>
          </a:lstStyle>
          <a:p>
            <a:fld id="{1134794F-7B66-48B4-AB07-25D8C4F09103}" type="datetimeFigureOut">
              <a:rPr lang="he-IL" smtClean="0"/>
              <a:t>כ"ג/ניסן/תש"ף</a:t>
            </a:fld>
            <a:endParaRPr lang="he-IL" dirty="0"/>
          </a:p>
        </p:txBody>
      </p:sp>
      <p:sp>
        <p:nvSpPr>
          <p:cNvPr id="4" name="Footer Placeholder 3"/>
          <p:cNvSpPr>
            <a:spLocks noGrp="1"/>
          </p:cNvSpPr>
          <p:nvPr>
            <p:ph type="ftr" sz="quarter" idx="2"/>
          </p:nvPr>
        </p:nvSpPr>
        <p:spPr>
          <a:xfrm>
            <a:off x="3972561" y="8829967"/>
            <a:ext cx="3037840" cy="464820"/>
          </a:xfrm>
          <a:prstGeom prst="rect">
            <a:avLst/>
          </a:prstGeom>
        </p:spPr>
        <p:txBody>
          <a:bodyPr vert="horz" lIns="93175" tIns="46587" rIns="93175" bIns="46587" rtlCol="1" anchor="b"/>
          <a:lstStyle>
            <a:lvl1pPr algn="r">
              <a:defRPr sz="1200"/>
            </a:lvl1pPr>
          </a:lstStyle>
          <a:p>
            <a:endParaRPr lang="he-IL" dirty="0"/>
          </a:p>
        </p:txBody>
      </p:sp>
      <p:sp>
        <p:nvSpPr>
          <p:cNvPr id="5" name="Slide Number Placeholder 4"/>
          <p:cNvSpPr>
            <a:spLocks noGrp="1"/>
          </p:cNvSpPr>
          <p:nvPr>
            <p:ph type="sldNum" sz="quarter" idx="3"/>
          </p:nvPr>
        </p:nvSpPr>
        <p:spPr>
          <a:xfrm>
            <a:off x="1623" y="8829967"/>
            <a:ext cx="3037840" cy="464820"/>
          </a:xfrm>
          <a:prstGeom prst="rect">
            <a:avLst/>
          </a:prstGeom>
        </p:spPr>
        <p:txBody>
          <a:bodyPr vert="horz" lIns="93175" tIns="46587" rIns="93175" bIns="46587" rtlCol="1" anchor="b"/>
          <a:lstStyle>
            <a:lvl1pPr algn="l">
              <a:defRPr sz="1200"/>
            </a:lvl1pPr>
          </a:lstStyle>
          <a:p>
            <a:fld id="{941AE5B1-6530-4207-BCEB-C2F93F66A0C3}" type="slidenum">
              <a:rPr lang="he-IL" smtClean="0"/>
              <a:t>‹#›</a:t>
            </a:fld>
            <a:endParaRPr lang="he-IL" dirty="0"/>
          </a:p>
        </p:txBody>
      </p:sp>
    </p:spTree>
    <p:extLst>
      <p:ext uri="{BB962C8B-B14F-4D97-AF65-F5344CB8AC3E}">
        <p14:creationId xmlns:p14="http://schemas.microsoft.com/office/powerpoint/2010/main" val="38222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8AC0C589-2165-4228-A970-2B92EA8C5269}" type="datetimeFigureOut">
              <a:rPr lang="en-US" smtClean="0"/>
              <a:t>4/17/2020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3156592F-3DD1-4121-8CA3-55378C2F48F5}" type="slidenum">
              <a:rPr lang="en-US" smtClean="0"/>
              <a:t>‹#›</a:t>
            </a:fld>
            <a:endParaRPr lang="en-US" dirty="0"/>
          </a:p>
        </p:txBody>
      </p:sp>
    </p:spTree>
    <p:extLst>
      <p:ext uri="{BB962C8B-B14F-4D97-AF65-F5344CB8AC3E}">
        <p14:creationId xmlns:p14="http://schemas.microsoft.com/office/powerpoint/2010/main" val="4046352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7.bin"/><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2400"/>
            <a:ext cx="9143999" cy="1447800"/>
          </a:xfrm>
          <a:solidFill>
            <a:schemeClr val="tx1"/>
          </a:solidFill>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1828800"/>
            <a:ext cx="8686800" cy="1470025"/>
          </a:xfrm>
        </p:spPr>
        <p:txBody>
          <a:bodyPr anchor="b">
            <a:noAutofit/>
          </a:bodyPr>
          <a:lstStyle>
            <a:lvl1pPr>
              <a:defRPr sz="5400" b="0" cap="none" spc="0">
                <a:ln w="13970" cmpd="sng">
                  <a:solidFill>
                    <a:schemeClr val="accent1">
                      <a:lumMod val="75000"/>
                    </a:schemeClr>
                  </a:solidFill>
                  <a:prstDash val="solid"/>
                </a:ln>
                <a:solidFill>
                  <a:schemeClr val="accent1">
                    <a:lumMod val="75000"/>
                  </a:schemeClr>
                </a:solidFill>
                <a:effectLst/>
                <a:latin typeface="David" pitchFamily="34" charset="-79"/>
                <a:cs typeface="David" pitchFamily="34" charset="-79"/>
              </a:defRPr>
            </a:lvl1pPr>
          </a:lstStyle>
          <a:p>
            <a:r>
              <a:rPr lang="en-US" dirty="0"/>
              <a:t>Click to edit Master title style</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graphicFrame>
        <p:nvGraphicFramePr>
          <p:cNvPr id="9" name="Object 8"/>
          <p:cNvGraphicFramePr>
            <a:graphicFrameLocks noChangeAspect="1"/>
          </p:cNvGraphicFramePr>
          <p:nvPr userDrawn="1">
            <p:extLst>
              <p:ext uri="{D42A27DB-BD31-4B8C-83A1-F6EECF244321}">
                <p14:modId xmlns:p14="http://schemas.microsoft.com/office/powerpoint/2010/main" val="2081156620"/>
              </p:ext>
            </p:extLst>
          </p:nvPr>
        </p:nvGraphicFramePr>
        <p:xfrm>
          <a:off x="6172200" y="4114800"/>
          <a:ext cx="2438400" cy="1121664"/>
        </p:xfrm>
        <a:graphic>
          <a:graphicData uri="http://schemas.openxmlformats.org/presentationml/2006/ole">
            <mc:AlternateContent xmlns:mc="http://schemas.openxmlformats.org/markup-compatibility/2006">
              <mc:Choice xmlns:v="urn:schemas-microsoft-com:vml" Requires="v">
                <p:oleObj spid="_x0000_s6462" r:id="rId3" imgW="9000000" imgH="4153480" progId="">
                  <p:embed/>
                </p:oleObj>
              </mc:Choice>
              <mc:Fallback>
                <p:oleObj r:id="rId3" imgW="9000000" imgH="415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14800"/>
                        <a:ext cx="2438400" cy="1121664"/>
                      </a:xfrm>
                      <a:prstGeom prst="rect">
                        <a:avLst/>
                      </a:prstGeom>
                      <a:solidFill>
                        <a:schemeClr val="accent1">
                          <a:lumMod val="40000"/>
                          <a:lumOff val="60000"/>
                        </a:schemeClr>
                      </a:solidFill>
                      <a:ln>
                        <a:noFill/>
                      </a:ln>
                    </p:spPr>
                  </p:pic>
                </p:oleObj>
              </mc:Fallback>
            </mc:AlternateContent>
          </a:graphicData>
        </a:graphic>
      </p:graphicFrame>
      <p:graphicFrame>
        <p:nvGraphicFramePr>
          <p:cNvPr id="12" name="Object 11"/>
          <p:cNvGraphicFramePr>
            <a:graphicFrameLocks noChangeAspect="1"/>
          </p:cNvGraphicFramePr>
          <p:nvPr userDrawn="1">
            <p:extLst>
              <p:ext uri="{D42A27DB-BD31-4B8C-83A1-F6EECF244321}">
                <p14:modId xmlns:p14="http://schemas.microsoft.com/office/powerpoint/2010/main" val="2504048884"/>
              </p:ext>
            </p:extLst>
          </p:nvPr>
        </p:nvGraphicFramePr>
        <p:xfrm>
          <a:off x="381000" y="4419600"/>
          <a:ext cx="4038600" cy="818635"/>
        </p:xfrm>
        <a:graphic>
          <a:graphicData uri="http://schemas.openxmlformats.org/presentationml/2006/ole">
            <mc:AlternateContent xmlns:mc="http://schemas.openxmlformats.org/markup-compatibility/2006">
              <mc:Choice xmlns:v="urn:schemas-microsoft-com:vml" Requires="v">
                <p:oleObj spid="_x0000_s6463" name="Photo Editor Photo" r:id="rId5" imgW="2866667" imgH="771429" progId="MSPhotoEd.3">
                  <p:embed/>
                </p:oleObj>
              </mc:Choice>
              <mc:Fallback>
                <p:oleObj name="Photo Editor Photo" r:id="rId5" imgW="2866667" imgH="7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19600"/>
                        <a:ext cx="4038600" cy="8186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359239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410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262612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6356350"/>
            <a:ext cx="762000" cy="365125"/>
          </a:xfrm>
        </p:spPr>
        <p:txBody>
          <a:bodyPr/>
          <a:lstStyle/>
          <a:p>
            <a:fld id="{C22E52EF-4FA2-413A-B037-27D1912890FC}" type="slidenum">
              <a:rPr lang="en-US" smtClean="0"/>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28785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2400"/>
            <a:ext cx="9143999" cy="1447800"/>
          </a:xfrm>
          <a:solidFill>
            <a:schemeClr val="tx1"/>
          </a:solidFill>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1828800"/>
            <a:ext cx="8686800" cy="1470025"/>
          </a:xfrm>
        </p:spPr>
        <p:txBody>
          <a:bodyPr anchor="b">
            <a:noAutofit/>
          </a:bodyPr>
          <a:lstStyle>
            <a:lvl1pPr>
              <a:defRPr sz="5400" b="0" cap="none" spc="0">
                <a:ln w="13970" cmpd="sng">
                  <a:solidFill>
                    <a:schemeClr val="accent1">
                      <a:lumMod val="75000"/>
                    </a:schemeClr>
                  </a:solidFill>
                  <a:prstDash val="solid"/>
                </a:ln>
                <a:solidFill>
                  <a:schemeClr val="accent1">
                    <a:lumMod val="75000"/>
                  </a:schemeClr>
                </a:solidFill>
                <a:effectLst/>
                <a:latin typeface="David" pitchFamily="34" charset="-79"/>
                <a:cs typeface="David" pitchFamily="34" charset="-79"/>
              </a:defRPr>
            </a:lvl1pPr>
          </a:lstStyle>
          <a:p>
            <a:r>
              <a:rPr lang="en-US" dirty="0"/>
              <a:t>Click to edit Master title style</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graphicFrame>
        <p:nvGraphicFramePr>
          <p:cNvPr id="9" name="Object 8"/>
          <p:cNvGraphicFramePr>
            <a:graphicFrameLocks noChangeAspect="1"/>
          </p:cNvGraphicFramePr>
          <p:nvPr userDrawn="1">
            <p:extLst>
              <p:ext uri="{D42A27DB-BD31-4B8C-83A1-F6EECF244321}">
                <p14:modId xmlns:p14="http://schemas.microsoft.com/office/powerpoint/2010/main" val="1920318794"/>
              </p:ext>
            </p:extLst>
          </p:nvPr>
        </p:nvGraphicFramePr>
        <p:xfrm>
          <a:off x="6172200" y="4114800"/>
          <a:ext cx="2438400" cy="1121664"/>
        </p:xfrm>
        <a:graphic>
          <a:graphicData uri="http://schemas.openxmlformats.org/presentationml/2006/ole">
            <mc:AlternateContent xmlns:mc="http://schemas.openxmlformats.org/markup-compatibility/2006">
              <mc:Choice xmlns:v="urn:schemas-microsoft-com:vml" Requires="v">
                <p:oleObj spid="_x0000_s8510" r:id="rId3" imgW="9000000" imgH="4153480" progId="">
                  <p:embed/>
                </p:oleObj>
              </mc:Choice>
              <mc:Fallback>
                <p:oleObj r:id="rId3" imgW="9000000" imgH="415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14800"/>
                        <a:ext cx="2438400" cy="1121664"/>
                      </a:xfrm>
                      <a:prstGeom prst="rect">
                        <a:avLst/>
                      </a:prstGeom>
                      <a:solidFill>
                        <a:schemeClr val="accent1">
                          <a:lumMod val="40000"/>
                          <a:lumOff val="60000"/>
                        </a:schemeClr>
                      </a:solidFill>
                      <a:ln>
                        <a:noFill/>
                      </a:ln>
                    </p:spPr>
                  </p:pic>
                </p:oleObj>
              </mc:Fallback>
            </mc:AlternateContent>
          </a:graphicData>
        </a:graphic>
      </p:graphicFrame>
      <p:graphicFrame>
        <p:nvGraphicFramePr>
          <p:cNvPr id="12" name="Object 11"/>
          <p:cNvGraphicFramePr>
            <a:graphicFrameLocks noChangeAspect="1"/>
          </p:cNvGraphicFramePr>
          <p:nvPr userDrawn="1">
            <p:extLst>
              <p:ext uri="{D42A27DB-BD31-4B8C-83A1-F6EECF244321}">
                <p14:modId xmlns:p14="http://schemas.microsoft.com/office/powerpoint/2010/main" val="4258094550"/>
              </p:ext>
            </p:extLst>
          </p:nvPr>
        </p:nvGraphicFramePr>
        <p:xfrm>
          <a:off x="381000" y="4419600"/>
          <a:ext cx="4038600" cy="818635"/>
        </p:xfrm>
        <a:graphic>
          <a:graphicData uri="http://schemas.openxmlformats.org/presentationml/2006/ole">
            <mc:AlternateContent xmlns:mc="http://schemas.openxmlformats.org/markup-compatibility/2006">
              <mc:Choice xmlns:v="urn:schemas-microsoft-com:vml" Requires="v">
                <p:oleObj spid="_x0000_s8511" name="Photo Editor Photo" r:id="rId5" imgW="2866667" imgH="771429" progId="MSPhotoEd.3">
                  <p:embed/>
                </p:oleObj>
              </mc:Choice>
              <mc:Fallback>
                <p:oleObj name="Photo Editor Photo" r:id="rId5" imgW="2866667" imgH="7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419600"/>
                        <a:ext cx="4038600" cy="81863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4616341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n w="6350" cmpd="tri">
                  <a:solidFill>
                    <a:schemeClr val="accent1">
                      <a:lumMod val="75000"/>
                    </a:schemeClr>
                  </a:solidFill>
                  <a:prstDash val="solid"/>
                  <a:round/>
                </a:ln>
                <a:solidFill>
                  <a:schemeClr val="accent1">
                    <a:lumMod val="75000"/>
                  </a:schemeClr>
                </a:solidFill>
                <a:effectLst/>
                <a:latin typeface="David" pitchFamily="34" charset="-79"/>
                <a:cs typeface="David" pitchFamily="34" charset="-79"/>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305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December 18,-19, 2011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2449764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C22E52EF-4FA2-413A-B037-27D1912890FC}" type="slidenum">
              <a:rPr lang="en-US" smtClean="0"/>
              <a:t>‹#›</a:t>
            </a:fld>
            <a:endParaRPr lang="en-US" dirty="0"/>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265791510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18533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200022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3984871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n w="6350" cmpd="tri">
                  <a:solidFill>
                    <a:schemeClr val="accent1">
                      <a:lumMod val="75000"/>
                    </a:schemeClr>
                  </a:solidFill>
                  <a:prstDash val="solid"/>
                  <a:round/>
                </a:ln>
                <a:solidFill>
                  <a:schemeClr val="accent1">
                    <a:lumMod val="75000"/>
                  </a:schemeClr>
                </a:solidFill>
                <a:effectLst/>
                <a:latin typeface="David" pitchFamily="34" charset="-79"/>
                <a:cs typeface="David" pitchFamily="34" charset="-79"/>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2464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1852537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8290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8476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3671413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6356350"/>
            <a:ext cx="762000" cy="365125"/>
          </a:xfrm>
        </p:spPr>
        <p:txBody>
          <a:bodyPr/>
          <a:lstStyle/>
          <a:p>
            <a:fld id="{C22E52EF-4FA2-413A-B037-27D1912890FC}" type="slidenum">
              <a:rPr lang="en-US" smtClean="0"/>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79100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December 18,-19, 2011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73478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5" name="Footer Placeholder 4"/>
          <p:cNvSpPr>
            <a:spLocks noGrp="1"/>
          </p:cNvSpPr>
          <p:nvPr>
            <p:ph type="ftr" sz="quarter" idx="11"/>
          </p:nvPr>
        </p:nvSpPr>
        <p:spPr>
          <a:xfrm>
            <a:off x="5791200" y="6356350"/>
            <a:ext cx="2895600" cy="365125"/>
          </a:xfrm>
        </p:spPr>
        <p:txBody>
          <a:bodyPr/>
          <a:lstStyle/>
          <a:p>
            <a:endParaRPr lang="en-US" dirty="0"/>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C22E52EF-4FA2-413A-B037-27D1912890FC}" type="slidenum">
              <a:rPr lang="en-US" smtClean="0"/>
              <a:t>‹#›</a:t>
            </a:fld>
            <a:endParaRPr lang="en-US" dirty="0"/>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99078574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207323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174295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359283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2E52EF-4FA2-413A-B037-27D1912890FC}" type="slidenum">
              <a:rPr lang="en-US" smtClean="0"/>
              <a:t>‹#›</a:t>
            </a:fld>
            <a:endParaRPr lang="en-US" dirty="0"/>
          </a:p>
        </p:txBody>
      </p:sp>
    </p:spTree>
    <p:extLst>
      <p:ext uri="{BB962C8B-B14F-4D97-AF65-F5344CB8AC3E}">
        <p14:creationId xmlns:p14="http://schemas.microsoft.com/office/powerpoint/2010/main" val="363392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F641F-324A-4EF1-8A23-6CA3E3E7E7CD}" type="datetimeFigureOut">
              <a:rPr lang="en-US" smtClean="0"/>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2E52EF-4FA2-413A-B037-27D1912890FC}" type="slidenum">
              <a:rPr lang="en-US" smtClean="0"/>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918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oleObject" Target="../embeddings/oleObject5.bin"/><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4.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3.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dirty="0"/>
              <a:t>December 18,-19, 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22E52EF-4FA2-413A-B037-27D1912890FC}" type="slidenum">
              <a:rPr lang="en-US" smtClean="0"/>
              <a:t>‹#›</a:t>
            </a:fld>
            <a:endParaRPr lang="en-US"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1133929368"/>
              </p:ext>
            </p:extLst>
          </p:nvPr>
        </p:nvGraphicFramePr>
        <p:xfrm>
          <a:off x="76200" y="5943600"/>
          <a:ext cx="1905000" cy="876905"/>
        </p:xfrm>
        <a:graphic>
          <a:graphicData uri="http://schemas.openxmlformats.org/presentationml/2006/ole">
            <mc:AlternateContent xmlns:mc="http://schemas.openxmlformats.org/markup-compatibility/2006">
              <mc:Choice xmlns:v="urn:schemas-microsoft-com:vml" Requires="v">
                <p:oleObj spid="_x0000_s5323" r:id="rId15" imgW="9000000" imgH="4153480" progId="">
                  <p:embed/>
                </p:oleObj>
              </mc:Choice>
              <mc:Fallback>
                <p:oleObj r:id="rId15" imgW="9000000" imgH="415348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200" y="5943600"/>
                        <a:ext cx="1905000" cy="876905"/>
                      </a:xfrm>
                      <a:prstGeom prst="rect">
                        <a:avLst/>
                      </a:prstGeom>
                      <a:noFill/>
                      <a:ln>
                        <a:noFill/>
                      </a:ln>
                    </p:spPr>
                  </p:pic>
                </p:oleObj>
              </mc:Fallback>
            </mc:AlternateContent>
          </a:graphicData>
        </a:graphic>
      </p:graphicFrame>
      <p:pic>
        <p:nvPicPr>
          <p:cNvPr id="13" name="Picture 7" descr="C:\Users\ahava\AppData\Local\Microsoft\Windows\Temporary Internet Files\Content.Outlook\M2T91CD6\Logo_Brainsway72dpiRGB.png"/>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24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3058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r>
              <a:rPr lang="en-US" dirty="0"/>
              <a:t>December 18,-19, 2011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22E52EF-4FA2-413A-B037-27D1912890FC}" type="slidenum">
              <a:rPr lang="en-US" smtClean="0"/>
              <a:t>‹#›</a:t>
            </a:fld>
            <a:endParaRPr lang="en-US" dirty="0"/>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382967625"/>
              </p:ext>
            </p:extLst>
          </p:nvPr>
        </p:nvGraphicFramePr>
        <p:xfrm>
          <a:off x="457200" y="6144195"/>
          <a:ext cx="2819400" cy="570929"/>
        </p:xfrm>
        <a:graphic>
          <a:graphicData uri="http://schemas.openxmlformats.org/presentationml/2006/ole">
            <mc:AlternateContent xmlns:mc="http://schemas.openxmlformats.org/markup-compatibility/2006">
              <mc:Choice xmlns:v="urn:schemas-microsoft-com:vml" Requires="v">
                <p:oleObj spid="_x0000_s7486" name="Photo Editor Photo" r:id="rId15" imgW="2866667" imgH="771429" progId="MSPhotoEd.3">
                  <p:embed/>
                </p:oleObj>
              </mc:Choice>
              <mc:Fallback>
                <p:oleObj name="Photo Editor Photo" r:id="rId15" imgW="2866667" imgH="771429"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144195"/>
                        <a:ext cx="2819400" cy="570929"/>
                      </a:xfrm>
                      <a:prstGeom prst="rect">
                        <a:avLst/>
                      </a:prstGeom>
                      <a:noFill/>
                      <a:ln>
                        <a:noFill/>
                      </a:ln>
                      <a:effec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32122424"/>
              </p:ext>
            </p:extLst>
          </p:nvPr>
        </p:nvGraphicFramePr>
        <p:xfrm>
          <a:off x="6705600" y="5867400"/>
          <a:ext cx="1905000" cy="876905"/>
        </p:xfrm>
        <a:graphic>
          <a:graphicData uri="http://schemas.openxmlformats.org/presentationml/2006/ole">
            <mc:AlternateContent xmlns:mc="http://schemas.openxmlformats.org/markup-compatibility/2006">
              <mc:Choice xmlns:v="urn:schemas-microsoft-com:vml" Requires="v">
                <p:oleObj spid="_x0000_s7487" r:id="rId17" imgW="9000000" imgH="4153480" progId="">
                  <p:embed/>
                </p:oleObj>
              </mc:Choice>
              <mc:Fallback>
                <p:oleObj r:id="rId17" imgW="9000000" imgH="415348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00" y="5867400"/>
                        <a:ext cx="1905000" cy="87690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9841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2590800"/>
          </a:xfrm>
        </p:spPr>
        <p:txBody>
          <a:bodyPr>
            <a:noAutofit/>
          </a:bodyPr>
          <a:lstStyle/>
          <a:p>
            <a:r>
              <a:rPr lang="en-US" sz="5400" dirty="0"/>
              <a:t>Modified  Smoking Provocation Training Session</a:t>
            </a:r>
            <a:endParaRPr lang="he-IL" sz="5400" dirty="0"/>
          </a:p>
        </p:txBody>
      </p:sp>
      <p:sp>
        <p:nvSpPr>
          <p:cNvPr id="3" name="Rectangle 2">
            <a:extLst>
              <a:ext uri="{FF2B5EF4-FFF2-40B4-BE49-F238E27FC236}">
                <a16:creationId xmlns:a16="http://schemas.microsoft.com/office/drawing/2014/main" id="{958087EA-5FCC-4BC5-A558-0EB63425B8FB}"/>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514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chemeClr val="tx2">
                    <a:lumMod val="25000"/>
                  </a:schemeClr>
                </a:solidFill>
              </a:rPr>
              <a:t>Operator: Ask the subject to complete the Nicotine Craving Scale in the operator source document after the provocation, but before the treatment</a:t>
            </a:r>
          </a:p>
          <a:p>
            <a:pPr marL="0" indent="0">
              <a:buNone/>
            </a:pPr>
            <a:endParaRPr lang="en-US" b="1" dirty="0">
              <a:solidFill>
                <a:schemeClr val="tx2">
                  <a:lumMod val="25000"/>
                </a:schemeClr>
              </a:solidFill>
            </a:endParaRPr>
          </a:p>
          <a:p>
            <a:pPr lvl="0"/>
            <a:r>
              <a:rPr lang="en-US" dirty="0">
                <a:solidFill>
                  <a:schemeClr val="tx2">
                    <a:lumMod val="25000"/>
                  </a:schemeClr>
                </a:solidFill>
              </a:rPr>
              <a:t>Insert the earplugs and start the treatment</a:t>
            </a:r>
          </a:p>
          <a:p>
            <a:pPr rtl="1"/>
            <a:endParaRPr lang="en-US" b="1" dirty="0">
              <a:solidFill>
                <a:schemeClr val="tx2">
                  <a:lumMod val="25000"/>
                </a:schemeClr>
              </a:solidFill>
            </a:endParaRPr>
          </a:p>
          <a:p>
            <a:r>
              <a:rPr lang="en-US" b="1" dirty="0">
                <a:solidFill>
                  <a:schemeClr val="tx2">
                    <a:lumMod val="25000"/>
                  </a:schemeClr>
                </a:solidFill>
              </a:rPr>
              <a:t>Operator: Ask the subject to complete the Nicotine Craving Scale in the operator source document</a:t>
            </a:r>
            <a:r>
              <a:rPr lang="he-IL" b="1" dirty="0">
                <a:solidFill>
                  <a:schemeClr val="tx2">
                    <a:lumMod val="25000"/>
                  </a:schemeClr>
                </a:solidFill>
              </a:rPr>
              <a:t> </a:t>
            </a:r>
            <a:r>
              <a:rPr lang="en-US" b="1" dirty="0">
                <a:solidFill>
                  <a:schemeClr val="tx2">
                    <a:lumMod val="25000"/>
                  </a:schemeClr>
                </a:solidFill>
              </a:rPr>
              <a:t>following the treatment</a:t>
            </a:r>
          </a:p>
        </p:txBody>
      </p:sp>
      <p:sp>
        <p:nvSpPr>
          <p:cNvPr id="4" name="Title 1"/>
          <p:cNvSpPr>
            <a:spLocks noGrp="1"/>
          </p:cNvSpPr>
          <p:nvPr>
            <p:ph type="title"/>
          </p:nvPr>
        </p:nvSpPr>
        <p:spPr>
          <a:xfrm>
            <a:off x="228600" y="152400"/>
            <a:ext cx="8686800" cy="1111664"/>
          </a:xfrm>
        </p:spPr>
        <p:txBody>
          <a:bodyPr>
            <a:normAutofit/>
          </a:bodyPr>
          <a:lstStyle/>
          <a:p>
            <a:pPr rtl="1"/>
            <a:r>
              <a:rPr lang="en-US" b="1" dirty="0"/>
              <a:t>Smoking Cue Exposure Script 3</a:t>
            </a:r>
            <a:endParaRPr lang="en-US" dirty="0"/>
          </a:p>
        </p:txBody>
      </p:sp>
      <p:sp>
        <p:nvSpPr>
          <p:cNvPr id="5" name="Rectangle 4">
            <a:extLst>
              <a:ext uri="{FF2B5EF4-FFF2-40B4-BE49-F238E27FC236}">
                <a16:creationId xmlns:a16="http://schemas.microsoft.com/office/drawing/2014/main" id="{C76BA961-EB6F-44D9-BD1D-7C7B513D4F1B}"/>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562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1066800"/>
          </a:xfrm>
        </p:spPr>
        <p:txBody>
          <a:bodyPr>
            <a:normAutofit/>
          </a:bodyPr>
          <a:lstStyle/>
          <a:p>
            <a:pPr marL="0" indent="0" algn="ctr">
              <a:buNone/>
            </a:pPr>
            <a:r>
              <a:rPr lang="en-US" sz="6000" dirty="0">
                <a:solidFill>
                  <a:schemeClr val="tx2">
                    <a:lumMod val="75000"/>
                  </a:schemeClr>
                </a:solidFill>
              </a:rPr>
              <a:t>Any questions?</a:t>
            </a:r>
            <a:endParaRPr lang="he-IL" sz="6000" dirty="0">
              <a:solidFill>
                <a:schemeClr val="tx2">
                  <a:lumMod val="75000"/>
                </a:schemeClr>
              </a:solidFill>
            </a:endParaRPr>
          </a:p>
        </p:txBody>
      </p:sp>
      <p:sp>
        <p:nvSpPr>
          <p:cNvPr id="4" name="Rectangle 3">
            <a:extLst>
              <a:ext uri="{FF2B5EF4-FFF2-40B4-BE49-F238E27FC236}">
                <a16:creationId xmlns:a16="http://schemas.microsoft.com/office/drawing/2014/main" id="{E34FE3F3-8C31-4863-B1B0-F5E2CFC61184}"/>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53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34" y="1752600"/>
            <a:ext cx="612873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6F5BBA4B-1C85-497F-AE53-A29F01C1B3C8}"/>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5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chemeClr val="tx2">
                    <a:lumMod val="25000"/>
                  </a:schemeClr>
                </a:solidFill>
              </a:rPr>
              <a:t>An analysis of the existing provocation and the ratings on the Nicotine Craving Scale before and after the provocation cue (before each treatment),  indicated that the provocation is not increasing the nicotine craving level sufficiently.</a:t>
            </a:r>
          </a:p>
          <a:p>
            <a:r>
              <a:rPr lang="en-US" dirty="0">
                <a:solidFill>
                  <a:schemeClr val="tx2">
                    <a:lumMod val="25000"/>
                  </a:schemeClr>
                </a:solidFill>
              </a:rPr>
              <a:t>Discussions with the study PIs.</a:t>
            </a:r>
          </a:p>
        </p:txBody>
      </p:sp>
      <p:sp>
        <p:nvSpPr>
          <p:cNvPr id="4" name="Title 1"/>
          <p:cNvSpPr>
            <a:spLocks noGrp="1"/>
          </p:cNvSpPr>
          <p:nvPr>
            <p:ph type="title"/>
          </p:nvPr>
        </p:nvSpPr>
        <p:spPr/>
        <p:txBody>
          <a:bodyPr/>
          <a:lstStyle/>
          <a:p>
            <a:r>
              <a:rPr lang="en-US" dirty="0"/>
              <a:t>Reason for Modification</a:t>
            </a:r>
            <a:endParaRPr lang="he-IL" dirty="0"/>
          </a:p>
        </p:txBody>
      </p:sp>
      <p:sp>
        <p:nvSpPr>
          <p:cNvPr id="5" name="Rectangle 4">
            <a:extLst>
              <a:ext uri="{FF2B5EF4-FFF2-40B4-BE49-F238E27FC236}">
                <a16:creationId xmlns:a16="http://schemas.microsoft.com/office/drawing/2014/main" id="{1B8542F8-7EFF-42A8-987D-11145AE355D0}"/>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379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a:bodyPr>
          <a:lstStyle/>
          <a:p>
            <a:r>
              <a:rPr lang="en-US" b="1" dirty="0">
                <a:solidFill>
                  <a:schemeClr val="tx2">
                    <a:lumMod val="25000"/>
                  </a:schemeClr>
                </a:solidFill>
              </a:rPr>
              <a:t>The provocation cue was extended to 5 minutes to include the following:</a:t>
            </a:r>
          </a:p>
          <a:p>
            <a:pPr marL="0" indent="0">
              <a:buNone/>
            </a:pPr>
            <a:endParaRPr lang="en-US" b="1" dirty="0">
              <a:solidFill>
                <a:schemeClr val="tx2">
                  <a:lumMod val="25000"/>
                </a:schemeClr>
              </a:solidFill>
            </a:endParaRPr>
          </a:p>
          <a:p>
            <a:pPr marL="457200" indent="-457200" defTabSz="180000">
              <a:buFont typeface="+mj-lt"/>
              <a:buAutoNum type="arabicPeriod"/>
            </a:pPr>
            <a:r>
              <a:rPr lang="en-US" b="1" dirty="0">
                <a:solidFill>
                  <a:schemeClr val="tx2">
                    <a:lumMod val="25000"/>
                  </a:schemeClr>
                </a:solidFill>
              </a:rPr>
              <a:t>Ask the subject to imagine a scenario which triggers the subjects craving for a cigarette for 30 seconds;</a:t>
            </a:r>
          </a:p>
          <a:p>
            <a:pPr marL="457200" indent="-457200" defTabSz="180000">
              <a:buFont typeface="+mj-lt"/>
              <a:buAutoNum type="arabicPeriod"/>
            </a:pPr>
            <a:r>
              <a:rPr lang="en-US" b="1" dirty="0">
                <a:solidFill>
                  <a:schemeClr val="tx2">
                    <a:lumMod val="25000"/>
                  </a:schemeClr>
                </a:solidFill>
              </a:rPr>
              <a:t>Administer the original provocation cue (90 seconds);</a:t>
            </a:r>
          </a:p>
          <a:p>
            <a:pPr marL="457200" indent="-457200">
              <a:buFont typeface="+mj-lt"/>
              <a:buAutoNum type="arabicPeriod"/>
            </a:pPr>
            <a:r>
              <a:rPr lang="en-US" b="1" dirty="0">
                <a:solidFill>
                  <a:schemeClr val="tx2">
                    <a:lumMod val="25000"/>
                  </a:schemeClr>
                </a:solidFill>
              </a:rPr>
              <a:t>Show the subject a 3 minute PP presentation of pictures involving smoking scenarios. </a:t>
            </a:r>
          </a:p>
        </p:txBody>
      </p:sp>
      <p:sp>
        <p:nvSpPr>
          <p:cNvPr id="4" name="Title 1"/>
          <p:cNvSpPr>
            <a:spLocks noGrp="1"/>
          </p:cNvSpPr>
          <p:nvPr>
            <p:ph type="title"/>
          </p:nvPr>
        </p:nvSpPr>
        <p:spPr/>
        <p:txBody>
          <a:bodyPr/>
          <a:lstStyle/>
          <a:p>
            <a:r>
              <a:rPr lang="en-US" dirty="0"/>
              <a:t>The Modification</a:t>
            </a:r>
            <a:endParaRPr lang="he-IL" dirty="0"/>
          </a:p>
        </p:txBody>
      </p:sp>
      <p:sp>
        <p:nvSpPr>
          <p:cNvPr id="5" name="Rectangle 4">
            <a:extLst>
              <a:ext uri="{FF2B5EF4-FFF2-40B4-BE49-F238E27FC236}">
                <a16:creationId xmlns:a16="http://schemas.microsoft.com/office/drawing/2014/main" id="{815E91D6-3AB3-46AA-B48F-3C66F419129B}"/>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69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Instructions</a:t>
            </a:r>
            <a:endParaRPr lang="he-IL" dirty="0"/>
          </a:p>
        </p:txBody>
      </p:sp>
      <p:sp>
        <p:nvSpPr>
          <p:cNvPr id="3" name="Content Placeholder 2"/>
          <p:cNvSpPr>
            <a:spLocks noGrp="1"/>
          </p:cNvSpPr>
          <p:nvPr>
            <p:ph idx="1"/>
          </p:nvPr>
        </p:nvSpPr>
        <p:spPr>
          <a:xfrm>
            <a:off x="228600" y="1600200"/>
            <a:ext cx="8915400" cy="4525963"/>
          </a:xfrm>
        </p:spPr>
        <p:txBody>
          <a:bodyPr>
            <a:normAutofit/>
          </a:bodyPr>
          <a:lstStyle/>
          <a:p>
            <a:pPr lvl="0"/>
            <a:r>
              <a:rPr lang="en-US" dirty="0">
                <a:solidFill>
                  <a:schemeClr val="tx2">
                    <a:lumMod val="25000"/>
                  </a:schemeClr>
                </a:solidFill>
                <a:cs typeface="+mj-cs"/>
              </a:rPr>
              <a:t>Standardized procedures are necessary</a:t>
            </a:r>
          </a:p>
          <a:p>
            <a:r>
              <a:rPr lang="en-US" dirty="0">
                <a:solidFill>
                  <a:schemeClr val="tx2">
                    <a:lumMod val="25000"/>
                  </a:schemeClr>
                </a:solidFill>
                <a:cs typeface="+mj-cs"/>
              </a:rPr>
              <a:t>During the Screening Visit, after the subject has marked all of his/her triggers on page 9 of the “Cleaning the Air Booklet”, ask the subject to </a:t>
            </a:r>
            <a:r>
              <a:rPr lang="en-US" dirty="0">
                <a:solidFill>
                  <a:schemeClr val="tx2">
                    <a:lumMod val="25000"/>
                  </a:schemeClr>
                </a:solidFill>
              </a:rPr>
              <a:t>circle the 4 triggers</a:t>
            </a:r>
            <a:r>
              <a:rPr lang="en-US" dirty="0">
                <a:solidFill>
                  <a:schemeClr val="tx2">
                    <a:lumMod val="25000"/>
                  </a:schemeClr>
                </a:solidFill>
                <a:cs typeface="+mj-cs"/>
              </a:rPr>
              <a:t> which cause the highest craving for a cigarette. </a:t>
            </a:r>
          </a:p>
          <a:p>
            <a:r>
              <a:rPr lang="en-US" dirty="0">
                <a:solidFill>
                  <a:schemeClr val="tx2">
                    <a:lumMod val="25000"/>
                  </a:schemeClr>
                </a:solidFill>
                <a:cs typeface="+mj-cs"/>
              </a:rPr>
              <a:t>Administer the original provocation cue (90 seconds). </a:t>
            </a:r>
          </a:p>
          <a:p>
            <a:r>
              <a:rPr lang="en-US" dirty="0">
                <a:solidFill>
                  <a:schemeClr val="tx2">
                    <a:lumMod val="25000"/>
                  </a:schemeClr>
                </a:solidFill>
                <a:cs typeface="+mj-cs"/>
              </a:rPr>
              <a:t>Use either a PC / Laptop / Tablet to show the PP presentation. (Do not use a smartphone screen for this).</a:t>
            </a:r>
          </a:p>
          <a:p>
            <a:r>
              <a:rPr lang="en-US" dirty="0">
                <a:solidFill>
                  <a:schemeClr val="tx2">
                    <a:lumMod val="25000"/>
                  </a:schemeClr>
                </a:solidFill>
                <a:cs typeface="+mj-cs"/>
              </a:rPr>
              <a:t>Ensure that the screen is in front of the subject and that the presentation is ready to be played before each treatment.</a:t>
            </a:r>
          </a:p>
          <a:p>
            <a:pPr marL="0" indent="0">
              <a:buNone/>
            </a:pPr>
            <a:r>
              <a:rPr lang="en-US" dirty="0">
                <a:solidFill>
                  <a:schemeClr val="tx2">
                    <a:lumMod val="25000"/>
                  </a:schemeClr>
                </a:solidFill>
                <a:cs typeface="+mj-cs"/>
              </a:rPr>
              <a:t> </a:t>
            </a:r>
          </a:p>
          <a:p>
            <a:pPr lvl="0"/>
            <a:endParaRPr lang="en-US" dirty="0">
              <a:solidFill>
                <a:schemeClr val="tx2">
                  <a:lumMod val="25000"/>
                </a:schemeClr>
              </a:solidFill>
              <a:cs typeface="+mj-cs"/>
            </a:endParaRPr>
          </a:p>
        </p:txBody>
      </p:sp>
      <p:sp>
        <p:nvSpPr>
          <p:cNvPr id="4" name="Rectangle 3">
            <a:extLst>
              <a:ext uri="{FF2B5EF4-FFF2-40B4-BE49-F238E27FC236}">
                <a16:creationId xmlns:a16="http://schemas.microsoft.com/office/drawing/2014/main" id="{012FB185-9E69-4A24-A783-616D1FF7B156}"/>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03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a:bodyPr>
          <a:lstStyle/>
          <a:p>
            <a:r>
              <a:rPr lang="en-US" dirty="0"/>
              <a:t>What Does the PPT Contain?</a:t>
            </a:r>
            <a:endParaRPr lang="he-IL"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a:solidFill>
                  <a:schemeClr val="tx2">
                    <a:lumMod val="25000"/>
                  </a:schemeClr>
                </a:solidFill>
              </a:rPr>
              <a:t>In each of the 4 PPT an attention task appears in the first slide, for example:</a:t>
            </a:r>
          </a:p>
          <a:p>
            <a:pPr marL="720000">
              <a:buFont typeface="Wingdings" panose="05000000000000000000" pitchFamily="2" charset="2"/>
              <a:buChar char="§"/>
            </a:pPr>
            <a:r>
              <a:rPr lang="en-US" sz="1800" b="1" dirty="0">
                <a:solidFill>
                  <a:schemeClr val="tx2">
                    <a:lumMod val="25000"/>
                  </a:schemeClr>
                </a:solidFill>
              </a:rPr>
              <a:t>    Please raise your right hand when you see a person with glasses.</a:t>
            </a:r>
          </a:p>
          <a:p>
            <a:pPr marL="720000">
              <a:buFont typeface="Wingdings" panose="05000000000000000000" pitchFamily="2" charset="2"/>
              <a:buChar char="§"/>
            </a:pPr>
            <a:r>
              <a:rPr lang="en-US" sz="1800" b="1" dirty="0">
                <a:solidFill>
                  <a:schemeClr val="tx2">
                    <a:lumMod val="25000"/>
                  </a:schemeClr>
                </a:solidFill>
              </a:rPr>
              <a:t>    Please raise your left hand when you see a couple smoking.</a:t>
            </a:r>
            <a:endParaRPr lang="he-IL" sz="1800" b="1" dirty="0">
              <a:solidFill>
                <a:schemeClr val="tx2">
                  <a:lumMod val="25000"/>
                </a:schemeClr>
              </a:solidFill>
            </a:endParaRPr>
          </a:p>
          <a:p>
            <a:r>
              <a:rPr lang="en-US" dirty="0">
                <a:solidFill>
                  <a:schemeClr val="tx2">
                    <a:lumMod val="25000"/>
                  </a:schemeClr>
                </a:solidFill>
              </a:rPr>
              <a:t>Followed by 35 different smoking scenarios/pictures</a:t>
            </a:r>
          </a:p>
          <a:p>
            <a:r>
              <a:rPr lang="en-US" dirty="0">
                <a:solidFill>
                  <a:schemeClr val="tx2">
                    <a:lumMod val="25000"/>
                  </a:schemeClr>
                </a:solidFill>
              </a:rPr>
              <a:t>Each slide is shown for a 5 second duration</a:t>
            </a:r>
          </a:p>
          <a:p>
            <a:r>
              <a:rPr lang="en-US" dirty="0">
                <a:solidFill>
                  <a:schemeClr val="tx2">
                    <a:lumMod val="25000"/>
                  </a:schemeClr>
                </a:solidFill>
              </a:rPr>
              <a:t>With a total PPT duration of 3 minutes</a:t>
            </a:r>
          </a:p>
          <a:p>
            <a:endParaRPr lang="he-IL" dirty="0">
              <a:solidFill>
                <a:schemeClr val="tx2">
                  <a:lumMod val="25000"/>
                </a:schemeClr>
              </a:solidFill>
            </a:endParaRPr>
          </a:p>
        </p:txBody>
      </p:sp>
      <p:sp>
        <p:nvSpPr>
          <p:cNvPr id="4" name="Rectangle 3">
            <a:extLst>
              <a:ext uri="{FF2B5EF4-FFF2-40B4-BE49-F238E27FC236}">
                <a16:creationId xmlns:a16="http://schemas.microsoft.com/office/drawing/2014/main" id="{92A4DDF2-C94C-468E-A22B-09C8072B0AC9}"/>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7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Needed</a:t>
            </a:r>
            <a:endParaRPr lang="he-IL" dirty="0"/>
          </a:p>
        </p:txBody>
      </p:sp>
      <p:sp>
        <p:nvSpPr>
          <p:cNvPr id="6" name="Content Placeholder 2"/>
          <p:cNvSpPr txBox="1">
            <a:spLocks/>
          </p:cNvSpPr>
          <p:nvPr/>
        </p:nvSpPr>
        <p:spPr>
          <a:xfrm>
            <a:off x="440267"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r>
              <a:rPr lang="en-US" dirty="0">
                <a:solidFill>
                  <a:schemeClr val="tx2">
                    <a:lumMod val="25000"/>
                  </a:schemeClr>
                </a:solidFill>
              </a:rPr>
              <a:t>Subject’s copy of page 9 of the “Cleaning the Air Booklet” describing the subject’s 4 triggers which cause the highest craving for a cigarette</a:t>
            </a:r>
          </a:p>
          <a:p>
            <a:r>
              <a:rPr lang="en-US" dirty="0">
                <a:solidFill>
                  <a:schemeClr val="tx2">
                    <a:lumMod val="25000"/>
                  </a:schemeClr>
                </a:solidFill>
              </a:rPr>
              <a:t>Tray</a:t>
            </a:r>
          </a:p>
          <a:p>
            <a:r>
              <a:rPr lang="en-US" dirty="0">
                <a:solidFill>
                  <a:schemeClr val="tx2">
                    <a:lumMod val="25000"/>
                  </a:schemeClr>
                </a:solidFill>
              </a:rPr>
              <a:t>Package of individual’s cigarettes</a:t>
            </a:r>
          </a:p>
          <a:p>
            <a:r>
              <a:rPr lang="en-US" dirty="0">
                <a:solidFill>
                  <a:schemeClr val="tx2">
                    <a:lumMod val="25000"/>
                  </a:schemeClr>
                </a:solidFill>
              </a:rPr>
              <a:t>Lighter</a:t>
            </a:r>
          </a:p>
          <a:p>
            <a:r>
              <a:rPr lang="en-US" dirty="0">
                <a:solidFill>
                  <a:schemeClr val="tx2">
                    <a:lumMod val="25000"/>
                  </a:schemeClr>
                </a:solidFill>
              </a:rPr>
              <a:t>Provocation cue recorded script</a:t>
            </a:r>
          </a:p>
          <a:p>
            <a:r>
              <a:rPr lang="en-US" dirty="0">
                <a:solidFill>
                  <a:schemeClr val="tx2">
                    <a:lumMod val="25000"/>
                  </a:schemeClr>
                </a:solidFill>
              </a:rPr>
              <a:t>PPT (one of the 4 provided)</a:t>
            </a:r>
          </a:p>
          <a:p>
            <a:endParaRPr lang="he-IL" dirty="0">
              <a:solidFill>
                <a:schemeClr val="tx2">
                  <a:lumMod val="25000"/>
                </a:schemeClr>
              </a:solidFill>
            </a:endParaRPr>
          </a:p>
        </p:txBody>
      </p:sp>
      <p:sp>
        <p:nvSpPr>
          <p:cNvPr id="4" name="Rectangle 3">
            <a:extLst>
              <a:ext uri="{FF2B5EF4-FFF2-40B4-BE49-F238E27FC236}">
                <a16:creationId xmlns:a16="http://schemas.microsoft.com/office/drawing/2014/main" id="{06CF752A-4CF2-4EEE-A614-105D7CEFDC51}"/>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5313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3200" b="1" cap="all" dirty="0">
                <a:solidFill>
                  <a:schemeClr val="tx2">
                    <a:lumMod val="25000"/>
                  </a:schemeClr>
                </a:solidFill>
              </a:rPr>
              <a:t>Before starting the provocation script, ensure that the subject is ready for treatment with the helmet on </a:t>
            </a:r>
          </a:p>
          <a:p>
            <a:pPr marL="0" indent="0" algn="ctr">
              <a:buNone/>
            </a:pPr>
            <a:endParaRPr lang="en-US" sz="3200" dirty="0">
              <a:solidFill>
                <a:schemeClr val="tx2">
                  <a:lumMod val="25000"/>
                </a:schemeClr>
              </a:solidFill>
            </a:endParaRPr>
          </a:p>
          <a:p>
            <a:pPr marL="0" indent="0" algn="ctr">
              <a:buNone/>
            </a:pPr>
            <a:r>
              <a:rPr lang="en-US" sz="3200" b="1" cap="all" dirty="0">
                <a:solidFill>
                  <a:schemeClr val="tx2">
                    <a:lumMod val="25000"/>
                  </a:schemeClr>
                </a:solidFill>
              </a:rPr>
              <a:t>(without earplugs yet)</a:t>
            </a:r>
            <a:endParaRPr lang="en-US" sz="3200" dirty="0">
              <a:solidFill>
                <a:schemeClr val="tx2">
                  <a:lumMod val="25000"/>
                </a:schemeClr>
              </a:solidFill>
            </a:endParaRPr>
          </a:p>
        </p:txBody>
      </p:sp>
      <p:sp>
        <p:nvSpPr>
          <p:cNvPr id="4" name="Rectangle 3">
            <a:extLst>
              <a:ext uri="{FF2B5EF4-FFF2-40B4-BE49-F238E27FC236}">
                <a16:creationId xmlns:a16="http://schemas.microsoft.com/office/drawing/2014/main" id="{72F4719F-2E79-413E-9053-1D5BF774EEA9}"/>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84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lstStyle/>
          <a:p>
            <a:pPr rtl="1"/>
            <a:r>
              <a:rPr lang="en-US" b="1" dirty="0"/>
              <a:t>Smoking Cue Exposure Script 1</a:t>
            </a:r>
            <a:endParaRPr lang="en-US" dirty="0"/>
          </a:p>
        </p:txBody>
      </p:sp>
      <p:sp>
        <p:nvSpPr>
          <p:cNvPr id="3" name="Content Placeholder 2"/>
          <p:cNvSpPr>
            <a:spLocks noGrp="1"/>
          </p:cNvSpPr>
          <p:nvPr>
            <p:ph idx="1"/>
          </p:nvPr>
        </p:nvSpPr>
        <p:spPr>
          <a:xfrm>
            <a:off x="457200" y="1600200"/>
            <a:ext cx="8534400" cy="4876800"/>
          </a:xfrm>
        </p:spPr>
        <p:txBody>
          <a:bodyPr>
            <a:normAutofit lnSpcReduction="10000"/>
          </a:bodyPr>
          <a:lstStyle/>
          <a:p>
            <a:r>
              <a:rPr lang="en-US" b="1" dirty="0">
                <a:solidFill>
                  <a:schemeClr val="tx2">
                    <a:lumMod val="25000"/>
                  </a:schemeClr>
                </a:solidFill>
              </a:rPr>
              <a:t>Operator: Ask the subject to complete the Nicotine Craving Scale in the operator source document</a:t>
            </a:r>
          </a:p>
          <a:p>
            <a:pPr marL="0" indent="0">
              <a:buNone/>
            </a:pPr>
            <a:r>
              <a:rPr lang="en-US" b="1" dirty="0">
                <a:solidFill>
                  <a:schemeClr val="tx2">
                    <a:lumMod val="25000"/>
                  </a:schemeClr>
                </a:solidFill>
              </a:rPr>
              <a:t> </a:t>
            </a:r>
          </a:p>
          <a:p>
            <a:pPr lvl="0"/>
            <a:r>
              <a:rPr lang="en-US" b="1" dirty="0">
                <a:solidFill>
                  <a:schemeClr val="tx2">
                    <a:lumMod val="25000"/>
                  </a:schemeClr>
                </a:solidFill>
              </a:rPr>
              <a:t>0:00</a:t>
            </a:r>
            <a:r>
              <a:rPr lang="en-US" dirty="0">
                <a:solidFill>
                  <a:schemeClr val="tx2">
                    <a:lumMod val="25000"/>
                  </a:schemeClr>
                </a:solidFill>
              </a:rPr>
              <a:t> – Close your eyes and imagine that you are now …. (choose one of the subject's 4 triggers which cause the highest craving from page 9 of the "Clearing the Air" booklet) for the next 30 seconds.</a:t>
            </a:r>
          </a:p>
          <a:p>
            <a:pPr lvl="0"/>
            <a:r>
              <a:rPr lang="en-US" b="1" dirty="0">
                <a:solidFill>
                  <a:schemeClr val="tx2">
                    <a:lumMod val="25000"/>
                  </a:schemeClr>
                </a:solidFill>
              </a:rPr>
              <a:t>0:30</a:t>
            </a:r>
            <a:r>
              <a:rPr lang="en-US" dirty="0">
                <a:solidFill>
                  <a:schemeClr val="tx2">
                    <a:lumMod val="25000"/>
                  </a:schemeClr>
                </a:solidFill>
              </a:rPr>
              <a:t> – Open your eyes. </a:t>
            </a:r>
          </a:p>
          <a:p>
            <a:pPr lvl="0"/>
            <a:r>
              <a:rPr lang="en-US" b="1" dirty="0">
                <a:solidFill>
                  <a:schemeClr val="tx2">
                    <a:lumMod val="25000"/>
                  </a:schemeClr>
                </a:solidFill>
              </a:rPr>
              <a:t>0:30</a:t>
            </a:r>
            <a:r>
              <a:rPr lang="en-US" dirty="0">
                <a:solidFill>
                  <a:schemeClr val="tx2">
                    <a:lumMod val="25000"/>
                  </a:schemeClr>
                </a:solidFill>
              </a:rPr>
              <a:t> – Start the 90 sec scripted provocation cue. </a:t>
            </a:r>
          </a:p>
          <a:p>
            <a:r>
              <a:rPr lang="en-US" b="1" dirty="0">
                <a:solidFill>
                  <a:schemeClr val="tx2">
                    <a:lumMod val="25000"/>
                  </a:schemeClr>
                </a:solidFill>
              </a:rPr>
              <a:t>0:30</a:t>
            </a:r>
            <a:r>
              <a:rPr lang="en-US" dirty="0">
                <a:solidFill>
                  <a:schemeClr val="tx2">
                    <a:lumMod val="25000"/>
                  </a:schemeClr>
                </a:solidFill>
              </a:rPr>
              <a:t> – Lift the cover now and place it on the table beside the tray.</a:t>
            </a:r>
          </a:p>
          <a:p>
            <a:pPr lvl="0"/>
            <a:r>
              <a:rPr lang="en-US" b="1" dirty="0">
                <a:solidFill>
                  <a:schemeClr val="tx2">
                    <a:lumMod val="25000"/>
                  </a:schemeClr>
                </a:solidFill>
              </a:rPr>
              <a:t>0:37</a:t>
            </a:r>
            <a:r>
              <a:rPr lang="en-US" dirty="0">
                <a:solidFill>
                  <a:schemeClr val="tx2">
                    <a:lumMod val="25000"/>
                  </a:schemeClr>
                </a:solidFill>
              </a:rPr>
              <a:t> – Look at the items but do not touch them</a:t>
            </a:r>
          </a:p>
        </p:txBody>
      </p:sp>
      <p:sp>
        <p:nvSpPr>
          <p:cNvPr id="4" name="Rectangle 3">
            <a:extLst>
              <a:ext uri="{FF2B5EF4-FFF2-40B4-BE49-F238E27FC236}">
                <a16:creationId xmlns:a16="http://schemas.microsoft.com/office/drawing/2014/main" id="{6CA2E42C-136E-4DDD-8600-CA296C1E3E26}"/>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80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lvl="0"/>
            <a:r>
              <a:rPr lang="en-US" b="1" dirty="0">
                <a:solidFill>
                  <a:schemeClr val="tx2">
                    <a:lumMod val="25000"/>
                  </a:schemeClr>
                </a:solidFill>
              </a:rPr>
              <a:t>0:45</a:t>
            </a:r>
            <a:r>
              <a:rPr lang="en-US" dirty="0">
                <a:solidFill>
                  <a:schemeClr val="tx2">
                    <a:lumMod val="25000"/>
                  </a:schemeClr>
                </a:solidFill>
              </a:rPr>
              <a:t> – Now pull a cigarette out of the pack on the tray</a:t>
            </a:r>
          </a:p>
          <a:p>
            <a:pPr lvl="0"/>
            <a:r>
              <a:rPr lang="en-US" b="1" dirty="0">
                <a:solidFill>
                  <a:schemeClr val="tx2">
                    <a:lumMod val="25000"/>
                  </a:schemeClr>
                </a:solidFill>
              </a:rPr>
              <a:t>0:52</a:t>
            </a:r>
            <a:r>
              <a:rPr lang="en-US" dirty="0">
                <a:solidFill>
                  <a:schemeClr val="tx2">
                    <a:lumMod val="25000"/>
                  </a:schemeClr>
                </a:solidFill>
              </a:rPr>
              <a:t> – Hold the cigarette between your fingers</a:t>
            </a:r>
          </a:p>
          <a:p>
            <a:pPr lvl="0"/>
            <a:r>
              <a:rPr lang="en-US" b="1" dirty="0">
                <a:solidFill>
                  <a:schemeClr val="tx2">
                    <a:lumMod val="25000"/>
                  </a:schemeClr>
                </a:solidFill>
              </a:rPr>
              <a:t>0:60</a:t>
            </a:r>
            <a:r>
              <a:rPr lang="en-US" dirty="0">
                <a:solidFill>
                  <a:schemeClr val="tx2">
                    <a:lumMod val="25000"/>
                  </a:schemeClr>
                </a:solidFill>
              </a:rPr>
              <a:t> – Smell the cigarette until I say stop</a:t>
            </a:r>
          </a:p>
          <a:p>
            <a:pPr lvl="0"/>
            <a:r>
              <a:rPr lang="en-US" b="1" dirty="0">
                <a:solidFill>
                  <a:schemeClr val="tx2">
                    <a:lumMod val="25000"/>
                  </a:schemeClr>
                </a:solidFill>
              </a:rPr>
              <a:t>1:10</a:t>
            </a:r>
            <a:r>
              <a:rPr lang="en-US" dirty="0">
                <a:solidFill>
                  <a:schemeClr val="tx2">
                    <a:lumMod val="25000"/>
                  </a:schemeClr>
                </a:solidFill>
              </a:rPr>
              <a:t> – Stop smelling the cigarette, Now put the cigarette in your mouth as if you were going to light it</a:t>
            </a:r>
          </a:p>
          <a:p>
            <a:pPr lvl="0"/>
            <a:r>
              <a:rPr lang="en-US" b="1" dirty="0">
                <a:solidFill>
                  <a:schemeClr val="tx2">
                    <a:lumMod val="25000"/>
                  </a:schemeClr>
                </a:solidFill>
              </a:rPr>
              <a:t>1:22</a:t>
            </a:r>
            <a:r>
              <a:rPr lang="en-US" dirty="0">
                <a:solidFill>
                  <a:schemeClr val="tx2">
                    <a:lumMod val="25000"/>
                  </a:schemeClr>
                </a:solidFill>
              </a:rPr>
              <a:t> – With the cigarette still in your mouth, pick up the lighter</a:t>
            </a:r>
          </a:p>
          <a:p>
            <a:pPr lvl="0"/>
            <a:r>
              <a:rPr lang="en-US" b="1" dirty="0">
                <a:solidFill>
                  <a:schemeClr val="tx2">
                    <a:lumMod val="25000"/>
                  </a:schemeClr>
                </a:solidFill>
              </a:rPr>
              <a:t>1:28</a:t>
            </a:r>
            <a:r>
              <a:rPr lang="en-US" dirty="0">
                <a:solidFill>
                  <a:schemeClr val="tx2">
                    <a:lumMod val="25000"/>
                  </a:schemeClr>
                </a:solidFill>
              </a:rPr>
              <a:t> – Flick the lighter until you get a flame</a:t>
            </a:r>
          </a:p>
          <a:p>
            <a:pPr lvl="0"/>
            <a:r>
              <a:rPr lang="en-US" b="1" dirty="0">
                <a:solidFill>
                  <a:schemeClr val="tx2">
                    <a:lumMod val="25000"/>
                  </a:schemeClr>
                </a:solidFill>
              </a:rPr>
              <a:t>1:35</a:t>
            </a:r>
            <a:r>
              <a:rPr lang="en-US" dirty="0">
                <a:solidFill>
                  <a:schemeClr val="tx2">
                    <a:lumMod val="25000"/>
                  </a:schemeClr>
                </a:solidFill>
              </a:rPr>
              <a:t> – Now let the flame go out</a:t>
            </a:r>
          </a:p>
          <a:p>
            <a:pPr lvl="0"/>
            <a:r>
              <a:rPr lang="en-US" b="1" dirty="0">
                <a:solidFill>
                  <a:schemeClr val="tx2">
                    <a:lumMod val="25000"/>
                  </a:schemeClr>
                </a:solidFill>
              </a:rPr>
              <a:t>1:50</a:t>
            </a:r>
            <a:r>
              <a:rPr lang="en-US" dirty="0">
                <a:solidFill>
                  <a:schemeClr val="tx2">
                    <a:lumMod val="25000"/>
                  </a:schemeClr>
                </a:solidFill>
              </a:rPr>
              <a:t> – Continue to hold the cigarette in your mouth and lighter in your hand</a:t>
            </a:r>
          </a:p>
          <a:p>
            <a:pPr lvl="0"/>
            <a:r>
              <a:rPr lang="en-US" b="1" dirty="0">
                <a:solidFill>
                  <a:schemeClr val="tx2">
                    <a:lumMod val="25000"/>
                  </a:schemeClr>
                </a:solidFill>
              </a:rPr>
              <a:t>2:00</a:t>
            </a:r>
            <a:r>
              <a:rPr lang="en-US" dirty="0">
                <a:solidFill>
                  <a:schemeClr val="tx2">
                    <a:lumMod val="25000"/>
                  </a:schemeClr>
                </a:solidFill>
              </a:rPr>
              <a:t> – Now place the lighter and cigarette back on the tray</a:t>
            </a:r>
          </a:p>
          <a:p>
            <a:pPr lvl="0"/>
            <a:r>
              <a:rPr lang="en-US" b="1" dirty="0">
                <a:solidFill>
                  <a:schemeClr val="tx2">
                    <a:lumMod val="25000"/>
                  </a:schemeClr>
                </a:solidFill>
              </a:rPr>
              <a:t>2:00</a:t>
            </a:r>
            <a:r>
              <a:rPr lang="en-US" dirty="0">
                <a:solidFill>
                  <a:schemeClr val="tx2">
                    <a:lumMod val="25000"/>
                  </a:schemeClr>
                </a:solidFill>
              </a:rPr>
              <a:t> – </a:t>
            </a:r>
            <a:r>
              <a:rPr lang="en-US" b="1" dirty="0">
                <a:solidFill>
                  <a:schemeClr val="tx2">
                    <a:lumMod val="25000"/>
                  </a:schemeClr>
                </a:solidFill>
              </a:rPr>
              <a:t>Operator </a:t>
            </a:r>
            <a:r>
              <a:rPr lang="en-US" dirty="0">
                <a:solidFill>
                  <a:schemeClr val="tx2">
                    <a:lumMod val="25000"/>
                  </a:schemeClr>
                </a:solidFill>
              </a:rPr>
              <a:t>should start the movie (choose one of the 4 movies)</a:t>
            </a:r>
          </a:p>
        </p:txBody>
      </p:sp>
      <p:sp>
        <p:nvSpPr>
          <p:cNvPr id="4" name="Title 1"/>
          <p:cNvSpPr>
            <a:spLocks noGrp="1"/>
          </p:cNvSpPr>
          <p:nvPr>
            <p:ph type="title"/>
          </p:nvPr>
        </p:nvSpPr>
        <p:spPr>
          <a:xfrm>
            <a:off x="228600" y="182880"/>
            <a:ext cx="8915400" cy="1111664"/>
          </a:xfrm>
        </p:spPr>
        <p:txBody>
          <a:bodyPr/>
          <a:lstStyle/>
          <a:p>
            <a:pPr rtl="1"/>
            <a:r>
              <a:rPr lang="en-US" b="1" dirty="0"/>
              <a:t>Smoking Cue Exposure Script 2</a:t>
            </a:r>
            <a:endParaRPr lang="en-US" dirty="0"/>
          </a:p>
        </p:txBody>
      </p:sp>
      <p:sp>
        <p:nvSpPr>
          <p:cNvPr id="5" name="Rectangle 4">
            <a:extLst>
              <a:ext uri="{FF2B5EF4-FFF2-40B4-BE49-F238E27FC236}">
                <a16:creationId xmlns:a16="http://schemas.microsoft.com/office/drawing/2014/main" id="{078B60C8-8AB9-45A9-A9B6-DFFC3A5AF8F2}"/>
              </a:ext>
            </a:extLst>
          </p:cNvPr>
          <p:cNvSpPr/>
          <p:nvPr/>
        </p:nvSpPr>
        <p:spPr>
          <a:xfrm>
            <a:off x="0" y="1371600"/>
            <a:ext cx="9144000" cy="152400"/>
          </a:xfrm>
          <a:prstGeom prst="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14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Custom 9">
      <a:dk1>
        <a:sysClr val="windowText" lastClr="000000"/>
      </a:dk1>
      <a:lt1>
        <a:sysClr val="window" lastClr="FFFFFF"/>
      </a:lt1>
      <a:dk2>
        <a:srgbClr val="B7C1E9"/>
      </a:dk2>
      <a:lt2>
        <a:srgbClr val="8293D8"/>
      </a:lt2>
      <a:accent1>
        <a:srgbClr val="4E67C8"/>
      </a:accent1>
      <a:accent2>
        <a:srgbClr val="FFFFFF"/>
      </a:accent2>
      <a:accent3>
        <a:srgbClr val="A7EA52"/>
      </a:accent3>
      <a:accent4>
        <a:srgbClr val="5DCEAF"/>
      </a:accent4>
      <a:accent5>
        <a:srgbClr val="FF8021"/>
      </a:accent5>
      <a:accent6>
        <a:srgbClr val="F14124"/>
      </a:accent6>
      <a:hlink>
        <a:srgbClr val="56C7AA"/>
      </a:hlink>
      <a:folHlink>
        <a:srgbClr val="59A8D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Decatur">
  <a:themeElements>
    <a:clrScheme name="Custom 9">
      <a:dk1>
        <a:sysClr val="windowText" lastClr="000000"/>
      </a:dk1>
      <a:lt1>
        <a:sysClr val="window" lastClr="FFFFFF"/>
      </a:lt1>
      <a:dk2>
        <a:srgbClr val="B7C1E9"/>
      </a:dk2>
      <a:lt2>
        <a:srgbClr val="8293D8"/>
      </a:lt2>
      <a:accent1>
        <a:srgbClr val="4E67C8"/>
      </a:accent1>
      <a:accent2>
        <a:srgbClr val="FFFFFF"/>
      </a:accent2>
      <a:accent3>
        <a:srgbClr val="A7EA52"/>
      </a:accent3>
      <a:accent4>
        <a:srgbClr val="5DCEAF"/>
      </a:accent4>
      <a:accent5>
        <a:srgbClr val="FF8021"/>
      </a:accent5>
      <a:accent6>
        <a:srgbClr val="F14124"/>
      </a:accent6>
      <a:hlink>
        <a:srgbClr val="56C7AA"/>
      </a:hlink>
      <a:folHlink>
        <a:srgbClr val="59A8D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12004</TotalTime>
  <Words>658</Words>
  <Application>Microsoft Office PowerPoint</Application>
  <PresentationFormat>On-screen Show (4:3)</PresentationFormat>
  <Paragraphs>60</Paragraphs>
  <Slides>12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1" baseType="lpstr">
      <vt:lpstr>Arial</vt:lpstr>
      <vt:lpstr>Calibri</vt:lpstr>
      <vt:lpstr>Courier New</vt:lpstr>
      <vt:lpstr>David</vt:lpstr>
      <vt:lpstr>Franklin Gothic Book</vt:lpstr>
      <vt:lpstr>Wingdings</vt:lpstr>
      <vt:lpstr>Decatur</vt:lpstr>
      <vt:lpstr>1_Decatur</vt:lpstr>
      <vt:lpstr>Photo Editor Photo</vt:lpstr>
      <vt:lpstr>Modified  Smoking Provocation Training Session</vt:lpstr>
      <vt:lpstr>Reason for Modification</vt:lpstr>
      <vt:lpstr>The Modification</vt:lpstr>
      <vt:lpstr>General Instructions</vt:lpstr>
      <vt:lpstr>What Does the PPT Contain?</vt:lpstr>
      <vt:lpstr>Items Needed</vt:lpstr>
      <vt:lpstr>PowerPoint Presentation</vt:lpstr>
      <vt:lpstr>Smoking Cue Exposure Script 1</vt:lpstr>
      <vt:lpstr>Smoking Cue Exposure Script 2</vt:lpstr>
      <vt:lpstr>Smoking Cue Exposure Script 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dc:creator>
  <cp:lastModifiedBy>Noam</cp:lastModifiedBy>
  <cp:revision>336</cp:revision>
  <cp:lastPrinted>2015-03-26T14:33:33Z</cp:lastPrinted>
  <dcterms:created xsi:type="dcterms:W3CDTF">2011-11-22T09:47:09Z</dcterms:created>
  <dcterms:modified xsi:type="dcterms:W3CDTF">2020-04-17T14:20:48Z</dcterms:modified>
</cp:coreProperties>
</file>